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62" r:id="rId5"/>
    <p:sldId id="266" r:id="rId6"/>
    <p:sldId id="259" r:id="rId7"/>
    <p:sldId id="261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0102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tmp>
</file>

<file path=ppt/media/image4.png>
</file>

<file path=ppt/media/image5.png>
</file>

<file path=ppt/media/image6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B8EF0-BFB9-79C9-43B6-9E341FCC0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2F6B6E-425C-F857-C87E-B4028CE3A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DA400-3D9C-2132-1626-7DA32B898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6EF92-81C5-E613-9115-08EB7DA43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4AEF7-4F4E-8AA6-24B8-5E3127758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6040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98719-D67B-7C57-FDCB-17978A93E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2D340-598B-4A3C-F32C-1ED2F0B0C5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3EB67-6558-D800-F46A-4B425A36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09F5C-7ACF-8216-6108-B37DC832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05477-9402-690D-04B7-2B002C2E0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7714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945764-10FB-B1FB-FADD-0E0DFBE3B8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FBF657-11AE-A9D0-D995-57D770C6B1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90FD8-9904-2981-4BBC-E1C9910FD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44DFE-BCB4-CFB1-843F-341790E27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07A3D-B080-331A-2177-F14E8902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1219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FB42D-67F2-C4D2-F4D0-A30209777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0645D-80C2-88C6-9B2D-C5217E22F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F06BC-DE7A-8E4D-ABC9-31DA1FFB0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68BC8-9879-6710-61AA-683FB8654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00E81-F83A-03FD-0410-06287AA9B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F9C08-22DE-C636-EE44-A556E0C33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1DE469-6850-E30C-9F8B-B0C318635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22DB1-4842-9BF5-6B10-7A820D8F6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315AC-99D6-A4D3-8A11-FB91768DB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5FE46-1133-D9F0-4A62-BF6A3A36A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333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3BF5A-92D6-0170-9962-ED9C24CED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97CA7-2A77-0BF8-2B54-596FAB6ED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2AD3C7-AF9D-1156-8FCD-4D2571572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798E7C-7EB5-E289-3FB6-FC2775F8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3EF11A-689C-B991-C37D-57F4E232C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16025-833A-1032-CBB1-DDDF1DB88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2185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393D-46A5-8EA2-7A01-DF999DC0B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DE8A7-5660-3887-B369-C61A06BBD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BF70C6-9BB8-66CB-1D39-38050C94F1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F6D584-059A-CA5C-457B-21A619C41B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164202-F08B-91AB-60DA-956676837C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7F4A6A-A85E-C3EF-0CBC-5152C94AA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026D74-DAB6-3C93-F846-8BF93D5CB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18A9EC-0959-89D0-0E8C-5DDB77FBF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20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39638-D4D3-E438-DDB4-B3AAE9A1E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36927B-E4ED-C849-87A9-BAA0EE496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67770B-5C46-B1A0-36A7-60CC8384A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897E59-60B2-C751-3E6E-F14BA8204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812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862316-5E12-82E8-CBBE-1F321374E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6783B-9692-F197-3D40-530852BAD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8883F3-970A-6968-BE40-723E0D434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500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73F6A-DE4B-B231-4F4F-BE9247B95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08A3D-394D-D3A9-17B8-D236F2EF7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C57F45-34F4-E575-F4C4-7FF54A3D1C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1430B-6C9B-958E-F1AF-EBC8B0130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A0DB71-405E-1305-9276-34DAA1C03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5C040D-AEE4-4D04-6E46-0B9DE6272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815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901B-AA13-BDA9-80AB-B66F5238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1D97EA-B884-C365-FC00-B291107321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D717E-5FA5-BD49-3A96-7E3E6C7943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EDEA98-C42D-47A5-6D97-830B5E50E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5327E-43EC-4309-BB90-76528692C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602FAD-C02E-EA72-A005-63DF965B8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989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233884-F208-D280-185F-1276A2504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96012-87A5-2EB9-8AB7-7B3D0006A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5E861-1CEB-207A-D68E-4838D7AECD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A30B2F-2F5B-49A0-B272-0BBB5F74ACDE}" type="datetimeFigureOut">
              <a:rPr lang="en-GB" smtClean="0"/>
              <a:t>08/04/2025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674A2-AC38-5220-4328-81D58FC6C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32C3D-460C-69E3-C824-E6D2E61096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272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think/topics/information-security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8EE7A-969A-E86E-474D-525A40BF9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865" y="-381596"/>
            <a:ext cx="5436079" cy="2429471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New England Hospital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8CC2A-52EE-927D-5299-A1BD92D69B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448" y="2528928"/>
            <a:ext cx="5436079" cy="3380978"/>
          </a:xfrm>
        </p:spPr>
        <p:txBody>
          <a:bodyPr>
            <a:normAutofit lnSpcReduction="10000"/>
          </a:bodyPr>
          <a:lstStyle/>
          <a:p>
            <a:pPr algn="l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An assessment of the New England Hospital overviewing:</a:t>
            </a:r>
          </a:p>
          <a:p>
            <a:pPr algn="l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- Security issues</a:t>
            </a:r>
          </a:p>
          <a:p>
            <a:pPr algn="l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- Vulnerabilities</a:t>
            </a:r>
          </a:p>
          <a:p>
            <a:pPr marL="342900" indent="-342900" algn="l">
              <a:buFontTx/>
              <a:buChar char="-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Mitigation strategies</a:t>
            </a:r>
          </a:p>
          <a:p>
            <a:pPr algn="l"/>
            <a:r>
              <a:rPr lang="en-GB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(Talk about what it is, 1</a:t>
            </a:r>
            <a:r>
              <a:rPr lang="en-GB" baseline="30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GB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its kind, opened Maidstone Kent, 4 may 2022 services for covid and provides 300 beds for rehabilitation)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A579C7-E820-DFE2-B6B2-1EBAF0C3B9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597" r="7741"/>
          <a:stretch/>
        </p:blipFill>
        <p:spPr>
          <a:xfrm>
            <a:off x="6096000" y="437173"/>
            <a:ext cx="5712303" cy="518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004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D0D60-DC68-9F10-3A96-9963BEDBD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Identified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1E1F1-DF5E-72EC-5FE7-A2D9EA97C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5639"/>
            <a:ext cx="10515600" cy="4351338"/>
          </a:xfrm>
        </p:spPr>
        <p:txBody>
          <a:bodyPr>
            <a:normAutofit/>
          </a:bodyPr>
          <a:lstStyle/>
          <a:p>
            <a:r>
              <a:rPr lang="en-GB" sz="2400" dirty="0"/>
              <a:t>End of Life</a:t>
            </a:r>
          </a:p>
          <a:p>
            <a:r>
              <a:rPr lang="en-GB" sz="2400" dirty="0"/>
              <a:t>Lack of Firewalls</a:t>
            </a:r>
          </a:p>
          <a:p>
            <a:r>
              <a:rPr lang="en-GB" sz="2400" dirty="0"/>
              <a:t>Lack of 2FA</a:t>
            </a:r>
          </a:p>
          <a:p>
            <a:r>
              <a:rPr lang="en-GB" sz="2400" dirty="0"/>
              <a:t>Insufficient Security and Access Control</a:t>
            </a:r>
          </a:p>
          <a:p>
            <a:r>
              <a:rPr lang="en-GB" sz="2400" dirty="0"/>
              <a:t>Lack of Antivirus</a:t>
            </a:r>
          </a:p>
          <a:p>
            <a:r>
              <a:rPr lang="en-GB" sz="2400" dirty="0"/>
              <a:t>Lack of Encryption</a:t>
            </a:r>
          </a:p>
          <a:p>
            <a:r>
              <a:rPr lang="en-GB" sz="2400" dirty="0"/>
              <a:t>Lack of Network Segmentation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</a:rPr>
              <a:t>These issues are easily </a:t>
            </a:r>
            <a:r>
              <a:rPr lang="en-GB" sz="2400" dirty="0" err="1">
                <a:solidFill>
                  <a:srgbClr val="FF0000"/>
                </a:solidFill>
              </a:rPr>
              <a:t>solveable</a:t>
            </a:r>
            <a:r>
              <a:rPr lang="en-GB" sz="2400" dirty="0">
                <a:solidFill>
                  <a:srgbClr val="FF0000"/>
                </a:solidFill>
              </a:rPr>
              <a:t> via the implementation of the lacking systems and the updating and improvement of current systems</a:t>
            </a:r>
          </a:p>
        </p:txBody>
      </p:sp>
    </p:spTree>
    <p:extLst>
      <p:ext uri="{BB962C8B-B14F-4D97-AF65-F5344CB8AC3E}">
        <p14:creationId xmlns:p14="http://schemas.microsoft.com/office/powerpoint/2010/main" val="905266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32238-3992-FF4E-B516-B2C80BFD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Hospital IT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748E9-F60D-AAF5-0D86-B89D024E4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(Services operating on)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Workstations using Windows 8 or 10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Servers working on Windows 2016, 2019 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Legacy Windows XP systems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Online Web Services via Internet to access records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(Patient Information held on)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Linux based SQL servers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J2EE Java Glass Fish application servers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(Login system built through Java Resource Adapter Architecture)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Active directories, web servers, SQL databases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endParaRPr lang="en-GB" sz="2400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7808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0B24A-21FB-DBC5-7D03-8261BB222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992"/>
            <a:ext cx="10515600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Why Security is Needed?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9216A-6FA0-6879-04B0-A0AEAD3CF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3555"/>
            <a:ext cx="10515600" cy="4351338"/>
          </a:xfrm>
        </p:spPr>
        <p:txBody>
          <a:bodyPr>
            <a:normAutofit fontScale="70000" lnSpcReduction="20000"/>
          </a:bodyPr>
          <a:lstStyle/>
          <a:p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is </a:t>
            </a:r>
            <a:r>
              <a:rPr lang="en-GB" sz="24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infoSec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important?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Prime target for attacks due to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 value and importance 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(NHS Synnovis Ransomware				         Attack, up to 300 million records including patient data were stolen, June2024)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Keep data secure 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(and protected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against internal or external damage)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Reduce Risk of security breaches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Mitigate and remediate damage in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case of breaches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Maintain the principles of CIA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(Foundational to InfoSec, what it means?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preventing </a:t>
            </a:r>
            <a:r>
              <a:rPr lang="en-GB" sz="24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unathorised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access 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Preventing tampering to ensure authenticity and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reliability, data available when needed by authorised personnel in org)</a:t>
            </a:r>
          </a:p>
          <a:p>
            <a:endParaRPr lang="en-GB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948B52-45EA-DCAB-7A12-BD296B24F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511" y="1703555"/>
            <a:ext cx="4304289" cy="39251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D8E5E3-3E0E-E6D0-4DA4-CFE851738CDD}"/>
              </a:ext>
            </a:extLst>
          </p:cNvPr>
          <p:cNvSpPr txBox="1"/>
          <p:nvPr/>
        </p:nvSpPr>
        <p:spPr>
          <a:xfrm>
            <a:off x="6846979" y="64443"/>
            <a:ext cx="47093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Information security (InfoSec) is the protection of both physical and digital information against unauthorised access, disclosure and disruption/alteration. (IBM, 2024, </a:t>
            </a:r>
            <a:r>
              <a:rPr lang="en-GB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Is Information Security? | IBM</a:t>
            </a:r>
            <a:r>
              <a:rPr lang="en-GB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45714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31CDE-3200-55A4-777D-9263B7E7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Industry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AB563-5229-1359-60DA-623143379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3555"/>
            <a:ext cx="10515600" cy="4351338"/>
          </a:xfrm>
        </p:spPr>
        <p:txBody>
          <a:bodyPr>
            <a:normAutofit fontScale="70000" lnSpcReduction="20000"/>
          </a:bodyPr>
          <a:lstStyle/>
          <a:p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 primary recognised standards which help validate a companies proficiency in the InfoSec field)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ISO/IEC 27001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- Provides guidance for improving ISMS 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(Information Security Management System)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- Provides a centralised framework	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- 5 steps of implementation </a:t>
            </a:r>
          </a:p>
          <a:p>
            <a:pPr marL="0" indent="0">
              <a:buNone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NIST SP 800/30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- Alternative to ISO/IEC 27001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- Provides a Risk assessment guideline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-6 Steps to conducting a risk assessment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case, NIST SP 800/30 has been used primarily 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has worked primarily on cyber risk and threat 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Management without the </a:t>
            </a:r>
            <a:r>
              <a:rPr lang="en-GB" sz="24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certifation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standard that ISO requires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891B7A-8AAC-5C1D-F403-525F4D9909EA}"/>
              </a:ext>
            </a:extLst>
          </p:cNvPr>
          <p:cNvSpPr txBox="1"/>
          <p:nvPr/>
        </p:nvSpPr>
        <p:spPr>
          <a:xfrm>
            <a:off x="6715626" y="3057033"/>
            <a:ext cx="4112795" cy="1491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spcBef>
                <a:spcPts val="500"/>
              </a:spcBef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Define Scope and Objectives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Conduct Risk Assessment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Implement Security Controls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Monitor and Review Performance</a:t>
            </a: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Continuous Reiteration and Improvement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8FFD93-DE83-8AF4-C42B-940A3E77B98C}"/>
              </a:ext>
            </a:extLst>
          </p:cNvPr>
          <p:cNvSpPr txBox="1"/>
          <p:nvPr/>
        </p:nvSpPr>
        <p:spPr>
          <a:xfrm>
            <a:off x="7042484" y="4548467"/>
            <a:ext cx="4940967" cy="2515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spcBef>
                <a:spcPts val="500"/>
              </a:spcBef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Identify Threat Sources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Identify Threat Events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Identify Vulnerabilities 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Determine Likelihood of Threat Event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Determine the Negative Impact of Threat Sources</a:t>
            </a: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Determine Risks via the calculation (Likelihood x Impact</a:t>
            </a:r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7834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323C-70DC-5468-8B0C-689C0A401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Risk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7B70F-969D-0703-4FED-830760D42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GB" dirty="0"/>
              <a:t>The </a:t>
            </a:r>
          </a:p>
        </p:txBody>
      </p:sp>
    </p:spTree>
    <p:extLst>
      <p:ext uri="{BB962C8B-B14F-4D97-AF65-F5344CB8AC3E}">
        <p14:creationId xmlns:p14="http://schemas.microsoft.com/office/powerpoint/2010/main" val="1155955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C225F-A55F-4C73-85CA-7C01FE992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Risk Matrix</a:t>
            </a:r>
          </a:p>
        </p:txBody>
      </p:sp>
      <p:pic>
        <p:nvPicPr>
          <p:cNvPr id="9" name="Content Placeholder 8" descr="A white rectangular box with black text&#10;&#10;AI-generated content may be incorrect.">
            <a:extLst>
              <a:ext uri="{FF2B5EF4-FFF2-40B4-BE49-F238E27FC236}">
                <a16:creationId xmlns:a16="http://schemas.microsoft.com/office/drawing/2014/main" id="{733CC3FA-082F-7A21-8941-7375AEE8CD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9158" y="715967"/>
            <a:ext cx="4054642" cy="5426065"/>
          </a:xfr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BD95DF3-1DAD-9E66-73F8-FEB120ECFC4A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6172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Windows Server 2016, 2019 and Windows 8 are old systems (End of Life) </a:t>
            </a:r>
            <a:r>
              <a:rPr lang="en-GB" sz="2400" dirty="0">
                <a:solidFill>
                  <a:srgbClr val="FF0000"/>
                </a:solidFill>
              </a:rPr>
              <a:t>No support due to lack of updating to protect against new vulnerabilities, replace as soon as possible</a:t>
            </a:r>
          </a:p>
          <a:p>
            <a:r>
              <a:rPr lang="en-GB" sz="2400" dirty="0"/>
              <a:t>Threat of Spoofing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143731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DEB11-B1F5-D1F0-225C-2A29CEC60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Risk Matrix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81679B-0309-28D0-5FE9-A7094A2855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47284" y="700657"/>
            <a:ext cx="4006516" cy="545668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0ACD36-EE6D-BB08-B9F7-FCF755D476CA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6172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Legacy Windows XP is an End-of-Life system</a:t>
            </a:r>
            <a:r>
              <a:rPr lang="en-GB" sz="2400" dirty="0">
                <a:solidFill>
                  <a:srgbClr val="FF0000"/>
                </a:solidFill>
              </a:rPr>
              <a:t> (no more support, however legacy systems are normally critical systems and essential to fulfil organisation needs)</a:t>
            </a:r>
          </a:p>
          <a:p>
            <a:r>
              <a:rPr lang="en-GB" sz="2400" dirty="0"/>
              <a:t>SQL injections and DoS attack threat</a:t>
            </a:r>
          </a:p>
          <a:p>
            <a:r>
              <a:rPr lang="en-GB" sz="2400" dirty="0"/>
              <a:t> Phishing threat</a:t>
            </a:r>
          </a:p>
        </p:txBody>
      </p:sp>
    </p:spTree>
    <p:extLst>
      <p:ext uri="{BB962C8B-B14F-4D97-AF65-F5344CB8AC3E}">
        <p14:creationId xmlns:p14="http://schemas.microsoft.com/office/powerpoint/2010/main" val="3735329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123FF-5BC1-F310-6FB5-A3917E638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F3F09-B293-AFF5-2578-D565AF936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Risk Matrix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A29C7C-2971-C7B7-5D2D-C74FAB826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26392" y="667836"/>
            <a:ext cx="4027408" cy="552232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6667F59-54A0-35CD-F6E4-5119D9331925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6172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Threat of escalation of privileges and JNDI Injection </a:t>
            </a:r>
          </a:p>
          <a:p>
            <a:r>
              <a:rPr lang="en-GB" sz="2400" dirty="0"/>
              <a:t>Outdated </a:t>
            </a:r>
            <a:r>
              <a:rPr lang="en-GB" sz="2400" dirty="0" err="1"/>
              <a:t>softwares</a:t>
            </a:r>
            <a:r>
              <a:rPr lang="en-GB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76250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F5C7F-60CE-EC2D-6892-3DB0CAA11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Risk Matrix</a:t>
            </a:r>
          </a:p>
        </p:txBody>
      </p:sp>
      <p:pic>
        <p:nvPicPr>
          <p:cNvPr id="5" name="Content Placeholder 4" descr="A white sheet with black text&#10;&#10;AI-generated content may be incorrect.">
            <a:extLst>
              <a:ext uri="{FF2B5EF4-FFF2-40B4-BE49-F238E27FC236}">
                <a16:creationId xmlns:a16="http://schemas.microsoft.com/office/drawing/2014/main" id="{41B9A4F3-4266-206A-B464-6D650B6C32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535" y="988678"/>
            <a:ext cx="4007265" cy="4880644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115E971-00D7-112C-DDA6-AAC7379FE8B7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6172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Weak log-ins and their systems</a:t>
            </a:r>
          </a:p>
          <a:p>
            <a:r>
              <a:rPr lang="en-GB" sz="2400" dirty="0"/>
              <a:t>Verbal sharing of potentially sensitive data</a:t>
            </a:r>
          </a:p>
          <a:p>
            <a:r>
              <a:rPr lang="en-GB" sz="2400" dirty="0"/>
              <a:t>Physical access vulnerability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69962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564</Words>
  <Application>Microsoft Office PowerPoint</Application>
  <PresentationFormat>Widescreen</PresentationFormat>
  <Paragraphs>86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Office Theme</vt:lpstr>
      <vt:lpstr>New England Hospital Security</vt:lpstr>
      <vt:lpstr>Hospital IT Infrastructure</vt:lpstr>
      <vt:lpstr>Why Security is Needed?</vt:lpstr>
      <vt:lpstr>Industry Standards</vt:lpstr>
      <vt:lpstr>Risk Assessment</vt:lpstr>
      <vt:lpstr>Risk Matrix</vt:lpstr>
      <vt:lpstr>Risk Matrix</vt:lpstr>
      <vt:lpstr>Risk Matrix</vt:lpstr>
      <vt:lpstr>Risk Matrix</vt:lpstr>
      <vt:lpstr>Identified Issues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Ocean Graham</dc:creator>
  <cp:lastModifiedBy>Ocean Graham</cp:lastModifiedBy>
  <cp:revision>2</cp:revision>
  <dcterms:created xsi:type="dcterms:W3CDTF">2025-04-07T08:07:42Z</dcterms:created>
  <dcterms:modified xsi:type="dcterms:W3CDTF">2025-04-08T11:03:04Z</dcterms:modified>
</cp:coreProperties>
</file>

<file path=docProps/thumbnail.jpeg>
</file>